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416" r:id="rId2"/>
    <p:sldId id="417" r:id="rId3"/>
    <p:sldId id="399" r:id="rId4"/>
    <p:sldId id="446" r:id="rId5"/>
    <p:sldId id="415" r:id="rId6"/>
    <p:sldId id="447" r:id="rId7"/>
    <p:sldId id="437" r:id="rId8"/>
    <p:sldId id="449" r:id="rId9"/>
    <p:sldId id="450" r:id="rId10"/>
    <p:sldId id="451" r:id="rId11"/>
    <p:sldId id="452" r:id="rId12"/>
    <p:sldId id="453" r:id="rId13"/>
    <p:sldId id="440" r:id="rId14"/>
    <p:sldId id="454" r:id="rId15"/>
    <p:sldId id="443" r:id="rId16"/>
    <p:sldId id="444" r:id="rId17"/>
    <p:sldId id="348" r:id="rId18"/>
    <p:sldId id="31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CCFF66"/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91" autoAdjust="0"/>
    <p:restoredTop sz="91935" autoAdjust="0"/>
  </p:normalViewPr>
  <p:slideViewPr>
    <p:cSldViewPr>
      <p:cViewPr varScale="1">
        <p:scale>
          <a:sx n="116" d="100"/>
          <a:sy n="116" d="100"/>
        </p:scale>
        <p:origin x="11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FF66165B-6162-4B0A-9188-56B9FF524720}" type="datetimeFigureOut">
              <a:rPr lang="ru-RU"/>
              <a:pPr/>
              <a:t>18.11.2020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 dirty="0"/>
          </a:p>
        </p:txBody>
      </p:sp>
      <p:sp>
        <p:nvSpPr>
          <p:cNvPr id="5" name="Замет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fld id="{E00A9738-D4BA-4AE8-B05A-085FF9C45410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FFB45D6-735C-4278-9B40-D3EB2334D8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1282D89-61DE-4033-B16E-C61CF747A3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0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DB72A628-9D3B-4A80-B712-3F8F1E7388B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54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B3A22D4-74D5-4377-9AA7-ED2AC8C62F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2B7C7DDD-A7F6-4860-8A30-F8F422F090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9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1D1EEAF-5D7D-4B21-8782-24E52BB4FA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1376AF6-9A8F-4866-862E-A0977B7FB0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8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52BD6D4-B3F8-4A6A-8308-1D152A584C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0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EditPoints="1" noChangeArrowheads="1"/>
          </p:cNvSpPr>
          <p:nvPr>
            <p:ph type="sldNum" sz="quarter" idx="5"/>
          </p:nvPr>
        </p:nvSpPr>
        <p:spPr bwMode="auto"/>
        <p:txBody>
          <a:bodyPr wrap="squar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5DE869-A9CA-43CF-8070-D17D0733EBA8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EditPoints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  <p:txBody>
          <a:bodyPr/>
          <a:lstStyle/>
          <a:p>
            <a:endParaRPr/>
          </a:p>
        </p:txBody>
      </p:sp>
      <p:sp>
        <p:nvSpPr>
          <p:cNvPr id="29699" name="Rectangle 3"/>
          <p:cNvSpPr>
            <a:spLocks noGrp="1" noEditPoints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33772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6466AABC-D4EE-44CE-BD0E-1CEEB4EEDDA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ADBC8223-CCB9-4C1F-B8D3-391F725FBAB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3129030E-DE61-46E7-8C8A-10F92A173E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7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16F15D6F-8C67-4649-9A72-04C31F1DCB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48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323BAB7-A82B-4331-A5AE-EEB433CD0E7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7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99CCF144-D816-40AC-AA49-1AA499C67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4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49CD0BF7-010C-461C-8740-FB79DFBEBE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BE47757D-A4BB-44CA-ADD9-AC533D452A7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Заметки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Номер слайда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C8D375EB-8A4E-4685-A9E0-EB26B3E98E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08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 noEditPoints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EditPoints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5"/>
          <p:cNvSpPr>
            <a:spLocks noGrp="1" noEditPoints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6"/>
          <p:cNvSpPr>
            <a:spLocks noGrp="1" noEditPoints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9736257C-E96F-48CD-8ECF-605B7CD1F7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D55406D-95D6-4393-84B6-8AF7D6255DC5}" type="datetimeFigureOut">
              <a:rPr lang="en-US"/>
              <a:pPr/>
              <a:t>11/18/2020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F93484F-FA69-4831-A64C-049185A338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EditPoints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/>
          <a:lstStyle/>
          <a:p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 noEditPoints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Rectangle 4"/>
          <p:cNvSpPr>
            <a:spLocks noGrp="1" noEditPoints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EditPoints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EditPoints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398D051-8514-4D5D-97EB-10BC16964C9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5" y="21234"/>
            <a:ext cx="9144000" cy="6859588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  <a:ln w="9525">
            <a:noFill/>
            <a:miter lim="800000"/>
          </a:ln>
        </p:spPr>
      </p:pic>
      <p:sp>
        <p:nvSpPr>
          <p:cNvPr id="5124" name="WordArt 10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315226" cy="2519362"/>
          </a:xfrm>
          <a:prstGeom prst="rect">
            <a:avLst/>
          </a:prstGeom>
        </p:spPr>
        <p:txBody>
          <a:bodyPr wrap="none"/>
          <a:lstStyle/>
          <a:p>
            <a:pPr algn="ctr"/>
            <a:r>
              <a:rPr lang="ru-RU" sz="2400" b="1" kern="10" dirty="0">
                <a:ln w="9525">
                  <a:noFill/>
                  <a:round/>
                </a:ln>
                <a:solidFill>
                  <a:srgbClr val="254061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Мастер класс:</a:t>
            </a:r>
            <a:endParaRPr b="1">
              <a:solidFill>
                <a:srgbClr val="254061"/>
              </a:solidFill>
              <a:effectLst>
                <a:prstShdw prst="shdw17" dist="17961" dir="2700000">
                  <a:srgbClr val="99003D"/>
                </a:prstShdw>
              </a:effectLst>
            </a:endParaRPr>
          </a:p>
          <a:p>
            <a:pPr algn="ctr"/>
            <a:r>
              <a:rPr lang="ru-RU" sz="3600" b="1" kern="10" dirty="0">
                <a:ln w="9525">
                  <a:noFill/>
                  <a:round/>
                </a:ln>
                <a:solidFill>
                  <a:srgbClr val="254061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>
              <a:effectLst>
                <a:prstShdw prst="shdw17" dist="17961" dir="2700000">
                  <a:srgbClr val="99003D"/>
                </a:prstShdw>
              </a:effectLst>
            </a:endParaRPr>
          </a:p>
        </p:txBody>
      </p:sp>
      <p:sp>
        <p:nvSpPr>
          <p:cNvPr id="5125" name="WordArt 11"/>
          <p:cNvSpPr>
            <a:spLocks noChangeArrowheads="1" noChangeShapeType="1" noTextEdit="1"/>
          </p:cNvSpPr>
          <p:nvPr/>
        </p:nvSpPr>
        <p:spPr bwMode="auto">
          <a:xfrm>
            <a:off x="428596" y="1311654"/>
            <a:ext cx="8352928" cy="3383054"/>
          </a:xfrm>
          <a:prstGeom prst="rect">
            <a:avLst/>
          </a:prstGeom>
        </p:spPr>
        <p:txBody>
          <a:bodyPr wrap="none"/>
          <a:lstStyle/>
          <a:p>
            <a:pPr algn="ctr"/>
            <a:r>
              <a:rPr lang="ru-RU" sz="2000" b="1" kern="10" dirty="0" smtClean="0">
                <a:ln w="9525">
                  <a:noFill/>
                  <a:round/>
                </a:ln>
                <a:solidFill>
                  <a:srgbClr val="943734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tt-RU" sz="2000" b="1" kern="10" dirty="0" smtClean="0">
                <a:ln w="9525">
                  <a:noFill/>
                  <a:round/>
                </a:ln>
                <a:solidFill>
                  <a:srgbClr val="943734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Укучыларда әдәби әсәрләр  укуга кызыксыну уятуда </a:t>
            </a:r>
          </a:p>
          <a:p>
            <a:pPr algn="ctr"/>
            <a:r>
              <a:rPr lang="tt-RU" sz="2000" b="1" kern="10" dirty="0" smtClean="0">
                <a:ln w="9525">
                  <a:noFill/>
                  <a:round/>
                </a:ln>
                <a:solidFill>
                  <a:srgbClr val="943734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продуктив технологияләр</a:t>
            </a:r>
            <a:endParaRPr sz="2000">
              <a:effectLst>
                <a:prstShdw prst="shdw17" dist="17961" dir="2700000">
                  <a:srgbClr val="99003D"/>
                </a:prstShdw>
              </a:effectLst>
            </a:endParaRPr>
          </a:p>
          <a:p>
            <a:pPr algn="ctr"/>
            <a:endParaRPr lang="tt-RU" sz="2800" b="1" kern="10" dirty="0" smtClean="0">
              <a:ln w="9525">
                <a:noFill/>
                <a:round/>
              </a:ln>
              <a:solidFill>
                <a:srgbClr val="943734"/>
              </a:solidFill>
              <a:effectLst>
                <a:prstShdw prst="shdw17" dist="17961" dir="2700000">
                  <a:srgbClr val="99003D"/>
                </a:prst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400" kern="10" dirty="0" smtClean="0">
                <a:ln w="9525">
                  <a:noFill/>
                  <a:round/>
                </a:ln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Әзерләде: Тубыл шәһәренең 15 номерлы мәктәбенең</a:t>
            </a:r>
          </a:p>
          <a:p>
            <a:pPr algn="ctr"/>
            <a:r>
              <a:rPr lang="tt-RU" sz="2400" kern="10" dirty="0" smtClean="0">
                <a:ln w="9525">
                  <a:noFill/>
                  <a:round/>
                </a:ln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татар теле һәм әдәбият укытучысы</a:t>
            </a:r>
            <a:endParaRPr lang="ru-RU" sz="2400" kern="10" dirty="0" smtClean="0">
              <a:ln w="9525">
                <a:noFill/>
                <a:round/>
              </a:ln>
              <a:solidFill>
                <a:srgbClr val="25406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kern="10" dirty="0" smtClean="0">
                <a:ln w="9525">
                  <a:noFill/>
                  <a:round/>
                </a:ln>
                <a:solidFill>
                  <a:srgbClr val="2540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Ниязова Б.С</a:t>
            </a:r>
            <a:r>
              <a:rPr lang="ru-RU" sz="2400" kern="10" dirty="0" smtClean="0">
                <a:ln w="9525">
                  <a:noFill/>
                  <a:round/>
                </a:ln>
                <a:solidFill>
                  <a:srgbClr val="254061"/>
                </a:solidFill>
                <a:effectLst>
                  <a:prstShdw prst="shdw17" dist="17961" dir="2700000">
                    <a:srgbClr val="99003D"/>
                  </a:prst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kern="10" dirty="0">
              <a:ln w="9525">
                <a:noFill/>
                <a:round/>
              </a:ln>
              <a:solidFill>
                <a:schemeClr val="bg2">
                  <a:lumMod val="25000"/>
                </a:schemeClr>
              </a:solidFill>
              <a:effectLst>
                <a:prstShdw prst="shdw17" dist="17961" dir="2700000">
                  <a:srgbClr val="99003D"/>
                </a:prst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Рисунок 5127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2613115" y="3994311"/>
            <a:ext cx="4328564" cy="276052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6695" y="1351060"/>
            <a:ext cx="8108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dirty="0"/>
              <a:t>﻿</a:t>
            </a:r>
            <a:r>
              <a:rPr lang="tt-RU" sz="3200" b="1" dirty="0">
                <a:solidFill>
                  <a:srgbClr val="254061"/>
                </a:solidFill>
              </a:rPr>
              <a:t>Гали аны </a:t>
            </a:r>
            <a:r>
              <a:rPr lang="tt-RU" sz="3200" b="1" u="sng" dirty="0">
                <a:solidFill>
                  <a:srgbClr val="254061"/>
                </a:solidFill>
              </a:rPr>
              <a:t>чирәм белән кунак итә</a:t>
            </a:r>
            <a:r>
              <a:rPr lang="tt-RU" sz="3200" b="1" dirty="0" smtClean="0">
                <a:solidFill>
                  <a:srgbClr val="254061"/>
                </a:solidFill>
              </a:rPr>
              <a:t>,</a:t>
            </a:r>
          </a:p>
          <a:p>
            <a:endParaRPr lang="tt-RU" sz="3200" b="1" dirty="0" smtClean="0">
              <a:solidFill>
                <a:srgbClr val="254061"/>
              </a:solidFill>
            </a:endParaRPr>
          </a:p>
          <a:p>
            <a:r>
              <a:rPr lang="tt-RU" sz="3200" b="1" dirty="0" smtClean="0">
                <a:solidFill>
                  <a:schemeClr val="accent2">
                    <a:lumMod val="75000"/>
                  </a:schemeClr>
                </a:solidFill>
              </a:rPr>
              <a:t>Чирәм - улән</a:t>
            </a:r>
            <a:endParaRPr lang="tt-RU" sz="32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t-RU" dirty="0"/>
          </a:p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078" y="848977"/>
            <a:ext cx="8188795" cy="91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/>
              <a:t>﻿</a:t>
            </a:r>
            <a:r>
              <a:rPr lang="tt-RU" sz="3200" b="1">
                <a:solidFill>
                  <a:srgbClr val="254061"/>
                </a:solidFill>
              </a:rPr>
              <a:t>Кәҗә рәхмәт укый — сакалын селкетә.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42" y="689223"/>
            <a:ext cx="78159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/>
              <a:t>﻿III этап. </a:t>
            </a:r>
          </a:p>
          <a:p>
            <a:r>
              <a:rPr lang="tt-RU" sz="3200" b="1" dirty="0">
                <a:solidFill>
                  <a:srgbClr val="632523"/>
                </a:solidFill>
              </a:rPr>
              <a:t>Текстның эчтәлеген өйрәнгәннән соңгы эшчәнлек</a:t>
            </a:r>
            <a:r>
              <a:rPr lang="tt-RU" sz="3200" dirty="0"/>
              <a:t>. </a:t>
            </a:r>
          </a:p>
          <a:p>
            <a:r>
              <a:rPr lang="tt-RU" sz="3200"/>
              <a:t>Иҗади эшләр </a:t>
            </a:r>
            <a:r>
              <a:rPr lang="tt-RU" sz="3200" smtClean="0"/>
              <a:t>этабы</a:t>
            </a:r>
            <a:endParaRPr lang="tt-RU" sz="3200"/>
          </a:p>
          <a:p>
            <a:r>
              <a:rPr lang="tt-RU" sz="3200" dirty="0"/>
              <a:t> </a:t>
            </a:r>
            <a:r>
              <a:rPr lang="tt-RU" sz="3200" b="1" dirty="0"/>
              <a:t>Аның максаты:</a:t>
            </a:r>
            <a:r>
              <a:rPr lang="tt-RU" sz="3200" dirty="0"/>
              <a:t> текстның төп фикерен ачыклау. </a:t>
            </a:r>
          </a:p>
          <a:p>
            <a:r>
              <a:rPr lang="tt-RU" sz="3200" dirty="0"/>
              <a:t>Автор әйтәсе килгән фикерне билгеләү.</a:t>
            </a:r>
          </a:p>
          <a:p>
            <a:endParaRPr lang="tt-RU" dirty="0"/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2861"/>
            <a:ext cx="322580" cy="138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4400" b="0" i="0" u="none" strike="noStrike" cap="none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4400" b="0" i="0" u="none" strike="noStrike" cap="none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 rot="10800000" flipV="1">
            <a:off x="214282" y="-636130"/>
            <a:ext cx="8358246" cy="21955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spAutoFit/>
          </a:bodyPr>
          <a:lstStyle/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tt-RU" sz="2800" b="1" i="0" u="none" strike="noStrike" cap="none" baseline="0" dirty="0" err="1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tt-RU" sz="2800" b="1" i="0" u="none" strike="noStrike" cap="none" baseline="0" dirty="0" err="1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tt-RU" sz="2800" b="1" i="0" u="none" strike="noStrike" cap="none" baseline="0" dirty="0" err="1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tt-RU" sz="2800" b="1" i="0" u="none" strike="noStrike" cap="none" baseline="0" dirty="0" err="1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kumimoji="0" lang="ru-RU" sz="2800" b="1" i="0" u="none" strike="noStrike" cap="none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Кәҗә рәхмәт укый</a:t>
            </a:r>
            <a:r>
              <a:rPr kumimoji="0" lang="ru-RU" sz="2800" b="1" i="0" u="none" strike="noStrike" cap="none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—</a:t>
            </a:r>
            <a:r>
              <a:rPr kumimoji="0" lang="tt-RU" sz="2800" b="1" i="0" u="none" strike="noStrike" cap="none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сакалын</a:t>
            </a:r>
            <a:r>
              <a:rPr kumimoji="0" lang="ru-RU" sz="2800" b="1" i="0" u="none" strike="noStrike" cap="none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1" i="0" u="none" strike="noStrike" cap="none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селкетә.</a:t>
            </a:r>
            <a:endParaRPr kumimoji="0" lang="ru-RU" sz="2800" b="0" i="0" u="none" strike="noStrike" cap="none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900" y="609346"/>
            <a:ext cx="8297144" cy="110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/>
              <a:t>﻿ </a:t>
            </a:r>
            <a:r>
              <a:rPr lang="tt-RU" sz="2000" b="1">
                <a:solidFill>
                  <a:srgbClr val="254061"/>
                </a:solidFill>
              </a:rPr>
              <a:t> </a:t>
            </a:r>
          </a:p>
          <a:p>
            <a:endParaRPr/>
          </a:p>
          <a:p>
            <a:endParaRPr/>
          </a:p>
          <a:p>
            <a:endParaRPr lang="tt-RU"/>
          </a:p>
          <a:p>
            <a:endParaRPr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7165" y="35374"/>
            <a:ext cx="9026848" cy="6821484"/>
          </a:xfrm>
          <a:prstGeom prst="rect">
            <a:avLst/>
          </a:prstGeom>
          <a:blipFill>
            <a:blip r:embed="rId4"/>
            <a:srcRect/>
            <a:stretch>
              <a:fillRect/>
            </a:stretch>
          </a:blipFill>
        </p:spPr>
      </p:pic>
      <p:sp>
        <p:nvSpPr>
          <p:cNvPr id="5" name="Прямоугольник 4"/>
          <p:cNvSpPr/>
          <p:nvPr/>
        </p:nvSpPr>
        <p:spPr>
          <a:xfrm>
            <a:off x="230502" y="130085"/>
            <a:ext cx="8399920" cy="202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1600" b="1">
                <a:solidFill>
                  <a:srgbClr val="E46C0A"/>
                </a:solidFill>
              </a:rPr>
              <a:t>Дуслык кадерен белү, яхшылык эшләү. Бер береңә яхшылык</a:t>
            </a:r>
            <a:endParaRPr>
              <a:solidFill>
                <a:srgbClr val="E46C0A"/>
              </a:solidFill>
            </a:endParaRPr>
          </a:p>
          <a:p>
            <a:r>
              <a:rPr lang="tt-RU" sz="1600" b="1">
                <a:solidFill>
                  <a:srgbClr val="E46C0A"/>
                </a:solidFill>
              </a:rPr>
              <a:t> эшләгәндә генә дуслык, татулык көчле була. Тукай өчен иң әһәмиятлесе - </a:t>
            </a:r>
            <a:endParaRPr>
              <a:solidFill>
                <a:srgbClr val="E46C0A"/>
              </a:solidFill>
            </a:endParaRPr>
          </a:p>
          <a:p>
            <a:r>
              <a:rPr lang="tt-RU" sz="1600" b="1">
                <a:solidFill>
                  <a:srgbClr val="E46C0A"/>
                </a:solidFill>
              </a:rPr>
              <a:t>кешеләр үзләренең әйләнә-тирәсенең кадерен белсен, аны яратсын. </a:t>
            </a:r>
            <a:endParaRPr>
              <a:solidFill>
                <a:srgbClr val="E46C0A"/>
              </a:solidFill>
            </a:endParaRPr>
          </a:p>
          <a:p>
            <a:r>
              <a:rPr lang="tt-RU" sz="1600" b="1">
                <a:solidFill>
                  <a:srgbClr val="E46C0A"/>
                </a:solidFill>
              </a:rPr>
              <a:t>Аның әсәрләрендә без кешеләрбелән хайваннар, кошлар дуслыгын да  (Гали белән кәҗә", "Бала белән күбәләк" , шулай ук кешеләрнең усаллыгын, </a:t>
            </a:r>
            <a:endParaRPr>
              <a:solidFill>
                <a:srgbClr val="E46C0A"/>
              </a:solidFill>
            </a:endParaRPr>
          </a:p>
          <a:p>
            <a:r>
              <a:rPr lang="tt-RU" sz="1600" b="1">
                <a:solidFill>
                  <a:srgbClr val="E46C0A"/>
                </a:solidFill>
              </a:rPr>
              <a:t>ерткычлыгын да күрә алабыз(Бичара куян"). Кошлар, хайваннар Тукайга кеше кебек үк.</a:t>
            </a:r>
            <a:endParaRPr>
              <a:solidFill>
                <a:srgbClr val="E46C0A"/>
              </a:solidFill>
            </a:endParaRPr>
          </a:p>
          <a:p>
            <a:r>
              <a:rPr lang="tt-RU" sz="1600" b="1">
                <a:solidFill>
                  <a:srgbClr val="E46C0A"/>
                </a:solidFill>
              </a:rPr>
              <a:t> Аларның һәркайсы бездән ярдәм, шәфхәтлелек көтә.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9712" y="4411970"/>
            <a:ext cx="3643907" cy="233346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4648707" y="4444735"/>
            <a:ext cx="4111757" cy="26330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2.infourok.ru/uploads/ex/11a9/0003f5c0-2c85ba02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-1"/>
            <a:ext cx="857256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760" y="137386"/>
            <a:ext cx="8706520" cy="6500380"/>
          </a:xfrm>
          <a:prstGeom prst="rect">
            <a:avLst/>
          </a:prstGeom>
          <a:solidFill>
            <a:srgbClr val="FFFFFF"/>
          </a:solidFill>
          <a:ln w="9525">
            <a:noFill/>
            <a:round/>
          </a:ln>
        </p:spPr>
      </p:pic>
      <p:sp>
        <p:nvSpPr>
          <p:cNvPr id="30723" name="Прямоугольник 30722"/>
          <p:cNvSpPr/>
          <p:nvPr/>
        </p:nvSpPr>
        <p:spPr>
          <a:xfrm>
            <a:off x="3961893" y="3553380"/>
            <a:ext cx="225222" cy="261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/>
              <a:t>.</a:t>
            </a:r>
          </a:p>
        </p:txBody>
      </p:sp>
      <p:sp>
        <p:nvSpPr>
          <p:cNvPr id="30726" name="Прямоугольник 30725"/>
          <p:cNvSpPr/>
          <p:nvPr/>
        </p:nvSpPr>
        <p:spPr>
          <a:xfrm>
            <a:off x="880928" y="152907"/>
            <a:ext cx="7398630" cy="375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>
                <a:solidFill>
                  <a:srgbClr val="FFFFFF"/>
                </a:solidFill>
              </a:rPr>
              <a:t>Үзебез ияләштергән җан ияләре өчен үзебез җаваплы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J03433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068638"/>
            <a:ext cx="3233737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3" name="Picture 5" descr="2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2400"/>
            <a:ext cx="762000" cy="762000"/>
          </a:xfrm>
        </p:spPr>
      </p:pic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1285875" y="500063"/>
            <a:ext cx="6072188" cy="3214687"/>
          </a:xfrm>
          <a:prstGeom prst="rect">
            <a:avLst/>
          </a:prstGeom>
        </p:spPr>
        <p:txBody>
          <a:bodyPr wrap="none"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endParaRPr lang="ru-RU" sz="36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50000" t="50000" r="50000" b="50000"/>
                </a:path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071563" y="785813"/>
            <a:ext cx="6929437" cy="25382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«Тот, кто, обращаясь к старому, </a:t>
            </a:r>
          </a:p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способен открывать новое, </a:t>
            </a:r>
          </a:p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и шагать в ногу со временем,</a:t>
            </a:r>
          </a:p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 достоин быть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Учителем</a:t>
            </a:r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»</a:t>
            </a:r>
          </a:p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                                      Конфуций</a:t>
            </a:r>
            <a:endParaRPr lang="ru-RU" sz="3200" b="1" i="1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/>
                                        <p:tgtEl>
                                          <p:spTgt spid="266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273864" y="428625"/>
            <a:ext cx="7727136" cy="1154113"/>
          </a:xfrm>
        </p:spPr>
        <p:txBody>
          <a:bodyPr/>
          <a:lstStyle/>
          <a:p>
            <a:r>
              <a:rPr lang="tt-RU" b="1">
                <a:solidFill>
                  <a:srgbClr val="943734"/>
                </a:solidFill>
              </a:rPr>
              <a:t>Иг</a:t>
            </a:r>
            <a:r>
              <a:rPr lang="ru-RU" b="1">
                <a:solidFill>
                  <a:srgbClr val="943734"/>
                </a:solidFill>
              </a:rPr>
              <a:t>ътибарыгыз </a:t>
            </a:r>
            <a:r>
              <a:rPr lang="tt-RU" b="1">
                <a:solidFill>
                  <a:srgbClr val="943734"/>
                </a:solidFill>
              </a:rPr>
              <a:t>ө</a:t>
            </a:r>
            <a:r>
              <a:rPr lang="ru-RU" b="1">
                <a:solidFill>
                  <a:srgbClr val="943734"/>
                </a:solidFill>
              </a:rPr>
              <a:t>чен</a:t>
            </a:r>
            <a:r>
              <a:rPr lang="tt-RU" b="1">
                <a:solidFill>
                  <a:srgbClr val="943734"/>
                </a:solidFill>
              </a:rPr>
              <a:t> рәхмәт!</a:t>
            </a:r>
          </a:p>
        </p:txBody>
      </p:sp>
      <p:pic>
        <p:nvPicPr>
          <p:cNvPr id="4" name="Рисунок 3" descr="Книги-и-образование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9592" y="2208684"/>
            <a:ext cx="5184576" cy="4040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Content Placeholder 2"/>
          <p:cNvSpPr>
            <a:spLocks noGrp="1" noEditPoints="1"/>
          </p:cNvSpPr>
          <p:nvPr>
            <p:ph idx="4294967295"/>
          </p:nvPr>
        </p:nvSpPr>
        <p:spPr>
          <a:xfrm>
            <a:off x="0" y="404813"/>
            <a:ext cx="8229600" cy="5721350"/>
          </a:xfrm>
        </p:spPr>
        <p:txBody>
          <a:bodyPr/>
          <a:lstStyle/>
          <a:p>
            <a:pPr marL="0" indent="0" algn="r">
              <a:buFontTx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Tx/>
              <a:buNone/>
            </a:pPr>
            <a:endParaRPr/>
          </a:p>
          <a:p>
            <a:pPr marL="0" indent="0" algn="r">
              <a:buFontTx/>
              <a:buNone/>
            </a:pPr>
            <a:endParaRPr/>
          </a:p>
          <a:p>
            <a:pPr marL="0" indent="0" algn="r">
              <a:buFontTx/>
              <a:buNone/>
            </a:pPr>
            <a:endParaRPr/>
          </a:p>
          <a:p>
            <a:pPr marL="0" indent="0" algn="r">
              <a:buFontTx/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FontTx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571480"/>
            <a:ext cx="7072362" cy="1594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000" b="1" i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tt-RU" sz="2000" b="1" i="1" dirty="0" smtClean="0">
                <a:solidFill>
                  <a:schemeClr val="accent5">
                    <a:lumMod val="50000"/>
                  </a:schemeClr>
                </a:solidFill>
              </a:rPr>
              <a:t>Балаларыгызны үзегезнең заманыгыздан  башка заман өчен   укытыгыз, чөнки алар сезнең  заманыгыздан башка бер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t-RU" sz="2000" b="1" i="1" dirty="0" smtClean="0">
                <a:solidFill>
                  <a:schemeClr val="accent5">
                    <a:lumMod val="50000"/>
                  </a:schemeClr>
                </a:solidFill>
              </a:rPr>
              <a:t>заманда яшәү өчен  дөньяга килгәннәр”</a:t>
            </a:r>
            <a:r>
              <a:rPr lang="tt-RU" sz="2000" i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tt-RU" sz="2000" dirty="0" smtClean="0">
                <a:solidFill>
                  <a:schemeClr val="accent5">
                    <a:lumMod val="50000"/>
                  </a:schemeClr>
                </a:solidFill>
              </a:rPr>
              <a:t>Р.Фәхреддин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7411" name="Picture 3" descr="https://avatars.mds.yandex.net/get-zen_doc/168279/pub_5e2ed84f8d5b5f00adca6911_5e2eda4816ef9000ad86177f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357430"/>
            <a:ext cx="3916359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79877" y="2121730"/>
            <a:ext cx="8781562" cy="2521708"/>
          </a:xfrm>
        </p:spPr>
        <p:txBody>
          <a:bodyPr>
            <a:noAutofit/>
          </a:bodyPr>
          <a:lstStyle/>
          <a:p>
            <a:pPr algn="l"/>
            <a:r>
              <a:rPr lang="tt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Башлангыч сыйныф укытучысының төп максаты: укучыларга текстны аңлап уку алымнарын тиешле дәрәҗәдә кулланырга өйрәтү. Югыйсә югары сыйныфларда әдәбият дәресләрендә текст белән эшләгәндә зур кыенлыклар килеп чыгачак: төп фикерне ача белмәү, язучының тел үзенчәлекләрен күрмәү.</a:t>
            </a:r>
            <a:br>
              <a:rPr lang="tt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t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Шуңа күрә текстны аңлап укырга өйрәтү башлангыч сыйныфтан ук башкарылырга тиеш.</a:t>
            </a:r>
            <a:r>
              <a:rPr lang="tt-RU" sz="20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tt-RU" sz="2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5" y="714375"/>
            <a:ext cx="4714875" cy="6274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tt-RU"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7" name="Picture 2" descr="http://doshkol-edu.ru/images/news/large/3cc7cbe5f2227b5b5f77aaea5e75fab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607" y="194918"/>
            <a:ext cx="2600979" cy="1946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086" name="Прямоугольник 46085"/>
          <p:cNvSpPr/>
          <p:nvPr/>
        </p:nvSpPr>
        <p:spPr>
          <a:xfrm>
            <a:off x="3642385" y="198551"/>
            <a:ext cx="5230321" cy="165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2000"/>
          </a:p>
          <a:p>
            <a:r>
              <a:rPr lang="tt-RU" sz="2000"/>
              <a:t>﻿</a:t>
            </a:r>
            <a:r>
              <a:rPr lang="tt-RU" sz="2000" b="1">
                <a:solidFill>
                  <a:srgbClr val="632523"/>
                </a:solidFill>
              </a:rPr>
              <a:t>Федераль дәүләт стандартларын тормышка ашыруда  продуктив уку технологиясе</a:t>
            </a:r>
          </a:p>
          <a:p>
            <a:endParaRPr lang="tt-RU"/>
          </a:p>
          <a:p>
            <a:endParaRPr/>
          </a:p>
        </p:txBody>
      </p:sp>
      <p:pic>
        <p:nvPicPr>
          <p:cNvPr id="46087" name="Рисунок 46086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794714" y="4551035"/>
            <a:ext cx="3623037" cy="226326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3407" y="221373"/>
            <a:ext cx="4241547" cy="91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632523"/>
                </a:solidFill>
              </a:rPr>
              <a:t>Текст белән эшләү</a:t>
            </a:r>
            <a:r>
              <a:rPr lang="ru-RU" sz="2800" b="1" dirty="0" smtClean="0">
                <a:solidFill>
                  <a:srgbClr val="632523"/>
                </a:solidFill>
              </a:rPr>
              <a:t>не</a:t>
            </a:r>
            <a:r>
              <a:rPr lang="tt-RU" sz="2800" b="1" dirty="0" smtClean="0">
                <a:solidFill>
                  <a:srgbClr val="632523"/>
                </a:solidFill>
              </a:rPr>
              <a:t>ң </a:t>
            </a:r>
            <a:br>
              <a:rPr lang="tt-RU" sz="2800" b="1" dirty="0" smtClean="0">
                <a:solidFill>
                  <a:srgbClr val="632523"/>
                </a:solidFill>
              </a:rPr>
            </a:br>
            <a:r>
              <a:rPr lang="tt-RU" sz="2800" b="1" dirty="0" smtClean="0">
                <a:solidFill>
                  <a:srgbClr val="632523"/>
                </a:solidFill>
              </a:rPr>
              <a:t>этаплары</a:t>
            </a:r>
            <a:r>
              <a:rPr lang="ru-RU" sz="2800" b="1" dirty="0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4119" y="1282594"/>
            <a:ext cx="8026405" cy="244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>
                <a:solidFill>
                  <a:srgbClr val="254061"/>
                </a:solidFill>
              </a:rPr>
              <a:t>1. Укыр алдыннан текст белэн эш. (антиципация)</a:t>
            </a:r>
          </a:p>
          <a:p>
            <a:endParaRPr/>
          </a:p>
          <a:p>
            <a:endParaRPr/>
          </a:p>
          <a:p>
            <a:r>
              <a:rPr lang="tt-RU" sz="2400" b="1">
                <a:solidFill>
                  <a:srgbClr val="254061"/>
                </a:solidFill>
              </a:rPr>
              <a:t>2. Уку барышында текст остендэ эш;</a:t>
            </a:r>
          </a:p>
          <a:p>
            <a:endParaRPr/>
          </a:p>
          <a:p>
            <a:endParaRPr/>
          </a:p>
          <a:p>
            <a:r>
              <a:rPr lang="tt-RU" sz="2400" b="1">
                <a:solidFill>
                  <a:srgbClr val="254061"/>
                </a:solidFill>
              </a:rPr>
              <a:t>3. Укып чыкканнан сон текст буенча эш (концептуальная)</a:t>
            </a:r>
          </a:p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 noEditPoint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/>
          <a:lstStyle/>
          <a:p>
            <a:r>
              <a:rPr lang="tt-RU" sz="4800" b="1" dirty="0" smtClean="0">
                <a:solidFill>
                  <a:schemeClr val="tx2">
                    <a:lumMod val="75000"/>
                  </a:schemeClr>
                </a:solidFill>
              </a:rPr>
              <a:t>Текст белән эшләү </a:t>
            </a:r>
            <a:br>
              <a:rPr lang="tt-RU" sz="4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t-RU" sz="4800" b="1" dirty="0" smtClean="0">
                <a:solidFill>
                  <a:schemeClr val="tx2">
                    <a:lumMod val="75000"/>
                  </a:schemeClr>
                </a:solidFill>
              </a:rPr>
              <a:t>этаплары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482" name="Объект 2"/>
          <p:cNvSpPr>
            <a:spLocks noGrp="1" noEditPoints="1"/>
          </p:cNvSpPr>
          <p:nvPr>
            <p:ph idx="4294967295"/>
          </p:nvPr>
        </p:nvSpPr>
        <p:spPr>
          <a:xfrm>
            <a:off x="0" y="1643050"/>
            <a:ext cx="9005546" cy="4376750"/>
          </a:xfrm>
        </p:spPr>
        <p:txBody>
          <a:bodyPr/>
          <a:lstStyle/>
          <a:p>
            <a:r>
              <a:rPr lang="tt-RU" dirty="0" smtClean="0">
                <a:solidFill>
                  <a:schemeClr val="bg2">
                    <a:lumMod val="25000"/>
                  </a:schemeClr>
                </a:solidFill>
              </a:rPr>
              <a:t>I этап.</a:t>
            </a:r>
          </a:p>
          <a:p>
            <a:r>
              <a:rPr lang="tt-RU" b="1" dirty="0" smtClean="0">
                <a:solidFill>
                  <a:srgbClr val="632523"/>
                </a:solidFill>
              </a:rPr>
              <a:t>Текстны укыр алдыннан эшне оештыру.</a:t>
            </a:r>
          </a:p>
          <a:p>
            <a:r>
              <a:rPr lang="tt-RU" sz="2800">
                <a:solidFill>
                  <a:srgbClr val="254061"/>
                </a:solidFill>
              </a:rPr>
              <a:t>Антиципация – прогноз </a:t>
            </a:r>
            <a:r>
              <a:rPr lang="tt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tt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t-RU" b="1" i="1" dirty="0" smtClean="0">
                <a:solidFill>
                  <a:srgbClr val="254061"/>
                </a:solidFill>
              </a:rPr>
              <a:t>Бу этапның максаты:</a:t>
            </a:r>
            <a:r>
              <a:rPr lang="tt-RU" b="1" dirty="0" smtClean="0">
                <a:solidFill>
                  <a:srgbClr val="254061"/>
                </a:solidFill>
              </a:rPr>
              <a:t> </a:t>
            </a:r>
            <a:r>
              <a:rPr lang="tt-RU" dirty="0" smtClean="0">
                <a:solidFill>
                  <a:srgbClr val="254061"/>
                </a:solidFill>
              </a:rPr>
              <a:t>укучыларның текстның исеменә, авторына, дәреслектәге иллюстрацияләргә карап эчтәлекне күзаллауларын үстерү.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47885" y="581961"/>
            <a:ext cx="4671812" cy="58880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20416" y="632168"/>
            <a:ext cx="3901568" cy="3489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t-RU" sz="1600"/>
          </a:p>
          <a:p>
            <a:pPr algn="ctr"/>
            <a:r>
              <a:rPr lang="tt-RU" sz="2000" b="1">
                <a:solidFill>
                  <a:srgbClr val="632523"/>
                </a:solidFill>
              </a:rPr>
              <a:t>Гали белән кәҗә</a:t>
            </a:r>
            <a:endParaRPr lang="tt-RU" sz="1600"/>
          </a:p>
          <a:p>
            <a:endParaRPr/>
          </a:p>
          <a:p>
            <a:r>
              <a:rPr lang="tt-RU" sz="1600">
                <a:solidFill>
                  <a:srgbClr val="254061"/>
                </a:solidFill>
              </a:rPr>
              <a:t>Безнең Гали бигрәк тату Кәҗә белән,</a:t>
            </a:r>
          </a:p>
          <a:p>
            <a:endParaRPr/>
          </a:p>
          <a:p>
            <a:r>
              <a:rPr lang="tt-RU" sz="1600">
                <a:solidFill>
                  <a:srgbClr val="254061"/>
                </a:solidFill>
              </a:rPr>
              <a:t>Менә Кәҗә карап тора тәрәзәдән.</a:t>
            </a:r>
          </a:p>
          <a:p>
            <a:endParaRPr/>
          </a:p>
          <a:p>
            <a:r>
              <a:rPr lang="tt-RU" sz="1600">
                <a:solidFill>
                  <a:srgbClr val="254061"/>
                </a:solidFill>
              </a:rPr>
              <a:t>Гали аны чирәм белән кунак итә,</a:t>
            </a:r>
          </a:p>
          <a:p>
            <a:endParaRPr/>
          </a:p>
          <a:p>
            <a:r>
              <a:rPr lang="tt-RU" sz="1600">
                <a:solidFill>
                  <a:srgbClr val="254061"/>
                </a:solidFill>
              </a:rPr>
              <a:t>Кәҗә рәхмәт укый — сакалын селкетә.</a:t>
            </a:r>
          </a:p>
          <a:p>
            <a:endParaRPr/>
          </a:p>
          <a:p>
            <a:endParaRPr/>
          </a:p>
          <a:p>
            <a:endParaRPr/>
          </a:p>
          <a:p>
            <a:pPr algn="r"/>
            <a:r>
              <a:rPr lang="tt-RU" sz="1600" b="1">
                <a:solidFill>
                  <a:srgbClr val="254061"/>
                </a:solidFill>
              </a:rPr>
              <a:t>Г. Тукай</a:t>
            </a:r>
          </a:p>
          <a:p>
            <a:endParaRPr lang="tt-RU"/>
          </a:p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2861"/>
            <a:ext cx="182880" cy="138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anchor="ctr">
            <a:spAutoFit/>
          </a:bodyPr>
          <a:lstStyle/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4400" b="0" i="0" u="none" strike="noStrike" cap="none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endParaRPr kumimoji="0" lang="ru-RU" sz="4400" b="0" i="0" u="none" strike="noStrike" cap="none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928670"/>
            <a:ext cx="7929618" cy="493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3200" dirty="0" smtClean="0">
                <a:solidFill>
                  <a:schemeClr val="tx2">
                    <a:lumMod val="75000"/>
                  </a:schemeClr>
                </a:solidFill>
              </a:rPr>
              <a:t>II этап. </a:t>
            </a:r>
          </a:p>
          <a:p>
            <a:r>
              <a:rPr lang="tt-RU" sz="3200" b="1" dirty="0" smtClean="0">
                <a:solidFill>
                  <a:schemeClr val="tx2">
                    <a:lumMod val="75000"/>
                  </a:schemeClr>
                </a:solidFill>
              </a:rPr>
              <a:t>Уку барышында текст өстендә эшләү</a:t>
            </a:r>
            <a:r>
              <a:rPr lang="tt-RU" sz="3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tt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tt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t-RU" sz="3200" dirty="0" smtClean="0">
                <a:solidFill>
                  <a:schemeClr val="bg2">
                    <a:lumMod val="25000"/>
                  </a:schemeClr>
                </a:solidFill>
              </a:rPr>
              <a:t>Бу этапның максаты текстның эчтәлеген аңлауларына ирешү.</a:t>
            </a:r>
            <a:br>
              <a:rPr lang="tt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tt-RU" sz="3200" dirty="0" smtClean="0">
                <a:solidFill>
                  <a:schemeClr val="bg2">
                    <a:lumMod val="25000"/>
                  </a:schemeClr>
                </a:solidFill>
              </a:rPr>
              <a:t>Укучылар мөстәкыйль рәвештә текстны, я өзекне, я фрагментны укыйлар. Аларның алдына куелган максат: укый башлаганчы туган күзаллауларны тикшерү.</a:t>
            </a:r>
            <a:r>
              <a:rPr lang="tt-RU" sz="3200" dirty="0" smtClean="0"/>
              <a:t/>
            </a:r>
            <a:br>
              <a:rPr lang="tt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3996" y="860388"/>
            <a:ext cx="8040982" cy="23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/>
              <a:t>﻿</a:t>
            </a:r>
            <a:r>
              <a:rPr lang="tt-RU" sz="3200" b="1"/>
              <a:t>Безнең Гали бигрәк тату Кәҗә белән,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rPr lang="tt-RU" sz="3200" b="1" i="1" u="sng">
                <a:solidFill>
                  <a:srgbClr val="C00000"/>
                </a:solidFill>
              </a:rPr>
              <a:t>тату</a:t>
            </a:r>
            <a:endParaRPr lang="tt-RU" sz="3200" b="1"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462" y="2743200"/>
            <a:ext cx="7571245" cy="91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>
                <a:solidFill>
                  <a:srgbClr val="254061"/>
                </a:solidFill>
              </a:rPr>
              <a:t>Менә Кәҗә карап тора тәрәзәдән.</a:t>
            </a:r>
            <a:endParaRPr lang="tt-RU" sz="3200" b="1"/>
          </a:p>
          <a:p>
            <a:endParaRPr/>
          </a:p>
          <a:p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_MS_RU_RU_Ed_9_ElementarySchool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SC_MS_RU_RU_Ed_9_ElementarySchool_2007v_Russi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3863</TotalTime>
  <Words>335</Words>
  <Application>Microsoft Office PowerPoint</Application>
  <PresentationFormat>Экран (4:3)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MSC_MS_RU_RU_Ed_9_ElementarySchool_2007v_Russia</vt:lpstr>
      <vt:lpstr>Презентация PowerPoint</vt:lpstr>
      <vt:lpstr>Презентация PowerPoint</vt:lpstr>
      <vt:lpstr>Башлангыч сыйныф укытучысының төп максаты: укучыларга текстны аңлап уку алымнарын тиешле дәрәҗәдә кулланырга өйрәтү. Югыйсә югары сыйныфларда әдәбият дәресләрендә текст белән эшләгәндә зур кыенлыклар килеп чыгачак: төп фикерне ача белмәү, язучының тел үзенчәлекләрен күрмәү. Шуңа күрә текстны аңлап укырга өйрәтү башлангыч сыйныфтан ук башкарылырга тиеш. .</vt:lpstr>
      <vt:lpstr>Презентация PowerPoint</vt:lpstr>
      <vt:lpstr>Текст белән эшләү  этаплары: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Игътибарыгыз өчен рәхмәт!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dc:description>Шаблон оформления
Корпорация Майкрософт</dc:description>
  <cp:lastModifiedBy>User</cp:lastModifiedBy>
  <cp:revision>448</cp:revision>
  <dcterms:created xsi:type="dcterms:W3CDTF">2012-07-30T10:37:41Z</dcterms:created>
  <dcterms:modified xsi:type="dcterms:W3CDTF">2020-11-18T10:40:40Z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